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812360" cy="1896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№131 ОАО «РЖД»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Изменения в организации питания детей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464" y="3933056"/>
            <a:ext cx="4967536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2.3/2.4.3590-20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связи с фиксированным временем ужина 16.30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43932" cy="500066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  основании анализа присутствия детей к этому времени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п.8.1.2.2.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«При 12- часовом пребывании возможна организация как отдельного полдника, так и «уплотненного» полдника с включением блюд ужина и с распределением калорийности суточного рациона 30%»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Вводится уплотненный полдник 16.00- 16.30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 этом 10 % дневного рациона ребенок должен получить дома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16824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Пример  меню 1 дня, размещенного на информационных стендах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835696" y="1124744"/>
          <a:ext cx="5522386" cy="5400503"/>
        </p:xfrm>
        <a:graphic>
          <a:graphicData uri="http://schemas.openxmlformats.org/drawingml/2006/table">
            <a:tbl>
              <a:tblPr/>
              <a:tblGrid>
                <a:gridCol w="3294388"/>
                <a:gridCol w="1014025"/>
                <a:gridCol w="1213973"/>
              </a:tblGrid>
              <a:tr h="429262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Утверждаю__________</a:t>
                      </a:r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Н.В.Клепинина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/Заведующий </a:t>
                      </a:r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ЧДОУ </a:t>
                      </a:r>
                      <a:b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«Детский сад № 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131 </a:t>
                      </a:r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ОАО«РЖД»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5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МЕНЮ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01.01.2021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Выход, г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ЭЦ, ккал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Завтрак 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Макаронные изделия отварные с сыром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Батон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Джем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Чай с лимоном (вариант 2)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за 'Завтрак '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10:00 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Сок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за '10:00 '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Обед 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Суп крестьянский с крупой со сметаной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Кнели из мяса говядины паровые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Картофельное пюре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Салат из отварной свеклы с растительным маслом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Компот из сухофруктов и шиповника (вариант 2)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Хлеб ржаной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за 'Обед '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Уплотненный полдник 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Омлет запеченный или паровой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Салат из припущенной моркови с растительным маслом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Хлеб пшеничный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Печенье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Кефир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за 'Уплотненный полдник '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644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за день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861048"/>
            <a:ext cx="4316016" cy="86409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ds1</a:t>
            </a:r>
            <a:r>
              <a:rPr lang="ru-RU" sz="3600" dirty="0" smtClean="0"/>
              <a:t>31</a:t>
            </a:r>
            <a:r>
              <a:rPr lang="en-US" sz="3600" dirty="0" smtClean="0"/>
              <a:t>@</a:t>
            </a:r>
            <a:r>
              <a:rPr lang="en-US" sz="3600" dirty="0" err="1" smtClean="0"/>
              <a:t>mail.ru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276872"/>
            <a:ext cx="7780365" cy="1275623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Предложения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меню просим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отправлять на электронную почту детского сада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23528" y="404664"/>
            <a:ext cx="8607330" cy="1368152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Ознакомиться с 10 дневным меню можно на стендах и у медсестры,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так же на сайте Дошкольного учреждения в разделе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«Горячее питание»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учитывается при разработке меню?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844824"/>
            <a:ext cx="5976664" cy="24048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Среднесуточный набор пищевой продукции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 порций для детей в зависимости от возраста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Суммарные объемы блюд по приемам пищи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в пищевых веществах, витаминах  и энергии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Разработка меню с учетом среднесуточных наборов пищевой продукции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2900"/>
                <a:gridCol w="5143536"/>
                <a:gridCol w="1285884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Молоко,</a:t>
                      </a:r>
                      <a:r>
                        <a:rPr lang="ru-RU" baseline="0" dirty="0" smtClean="0"/>
                        <a:t> кисломолочная продукция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 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Сметана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Мясо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Птица (куры,</a:t>
                      </a:r>
                      <a:r>
                        <a:rPr lang="ru-RU" baseline="0" dirty="0" smtClean="0"/>
                        <a:t> цыплята-бройлеры, индейка)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Субпродукты (печень, язык, сердце)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 (филе), в т.ч. слабосоленое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Яйцо (штука)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Овощи (свежие, </a:t>
                      </a:r>
                      <a:r>
                        <a:rPr lang="ru-RU" sz="1600" dirty="0" err="1" smtClean="0"/>
                        <a:t>замороженные,консервированные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 свежие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Среднесуточный набор продуктов (продолжение)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2071702"/>
                <a:gridCol w="714380"/>
                <a:gridCol w="7096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1-3 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3-7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Сухофрукты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Соки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фруктовые,овощ-ные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Витаминизиро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ванный напиток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Хлеб ржаной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Хлеб пшеничный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80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Крупы,</a:t>
                      </a:r>
                      <a:r>
                        <a:rPr lang="ru-RU" sz="1800" baseline="0" dirty="0" smtClean="0"/>
                        <a:t> бобовые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43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Макаронные изделия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Мука пшеничная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4"/>
                <a:gridCol w="2428892"/>
                <a:gridCol w="571504"/>
                <a:gridCol w="542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сливочное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растительное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Кондитерские изделия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Кофейный напиток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Дрожжи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Крахмал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Соль йодированная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Разработка меню с учетом массы порций в зависимости от возраста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53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60"/>
                <a:gridCol w="1428760"/>
                <a:gridCol w="1428760"/>
              </a:tblGrid>
              <a:tr h="4964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Блюдо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3-7 лет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Каша, овощное, яичное, творожное, мясное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130-150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150-200 г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Закуска(холодное блюдо),(салат, овощи)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30-40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50-60 г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Первое блюдо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150-180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180-200 г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Второе блюдо (мясное, рыбное, блюдо из мяса птицы)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50-60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70-80 г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Гарнир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110-120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130-150 г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Третье блюдо (компот, кисель, чай, напиток кофейный, какао-напиток,</a:t>
                      </a:r>
                      <a:r>
                        <a:rPr lang="ru-RU" baseline="0" dirty="0" smtClean="0"/>
                        <a:t> напиток из </a:t>
                      </a:r>
                      <a:r>
                        <a:rPr lang="ru-RU" baseline="0" dirty="0" err="1" smtClean="0"/>
                        <a:t>шиповника,сок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150-180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180-200 г</a:t>
                      </a:r>
                      <a:endParaRPr lang="ru-RU" dirty="0"/>
                    </a:p>
                  </a:txBody>
                  <a:tcPr/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Разработка меню с учетом суммарных блюд по приемам пищи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35760"/>
          <a:ext cx="8001056" cy="279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2014169"/>
                <a:gridCol w="1986359"/>
              </a:tblGrid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3-7 лет</a:t>
                      </a:r>
                      <a:endParaRPr lang="ru-RU" dirty="0"/>
                    </a:p>
                  </a:txBody>
                  <a:tcPr/>
                </a:tc>
              </a:tr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</a:tr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Второй 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</a:tr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</a:tr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Ужин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</a:t>
                      </a:r>
                      <a:endParaRPr lang="ru-RU" dirty="0"/>
                    </a:p>
                  </a:txBody>
                  <a:tcPr/>
                </a:tc>
              </a:tr>
              <a:tr h="3990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Второй ужин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01135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Разработка меню с учетом потребности в пищевых </a:t>
            </a:r>
            <a:r>
              <a:rPr lang="ru-RU" sz="3600" dirty="0" err="1" smtClean="0"/>
              <a:t>веществах,энергии,витаминах</a:t>
            </a:r>
            <a:r>
              <a:rPr lang="ru-RU" sz="3600" dirty="0" smtClean="0"/>
              <a:t> и минеральных веществах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428875"/>
          <a:ext cx="830103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6"/>
                <a:gridCol w="857256"/>
                <a:gridCol w="1007276"/>
                <a:gridCol w="2421748"/>
                <a:gridCol w="785818"/>
                <a:gridCol w="9429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3-7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 (г/сутки)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А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рет.экв</a:t>
                      </a:r>
                      <a:r>
                        <a:rPr lang="ru-RU" baseline="0" dirty="0" smtClean="0"/>
                        <a:t>/</a:t>
                      </a:r>
                      <a:r>
                        <a:rPr lang="ru-RU" baseline="0" dirty="0" err="1" smtClean="0"/>
                        <a:t>сут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Жиры(г/сутки)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</a:t>
                      </a:r>
                      <a:r>
                        <a:rPr lang="en-US" dirty="0" smtClean="0"/>
                        <a:t>D</a:t>
                      </a:r>
                      <a:r>
                        <a:rPr lang="ru-RU" dirty="0" smtClean="0"/>
                        <a:t> (мкг/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 (г/сутки)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Кальций 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Энергетическая ценность (ккал/сутки)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Фосфор 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С 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Магний 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Витамин В1(мг/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Железо 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Витамин В2(мг/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Йод (мг/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Приготовление блюд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основании технологических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технологических карт, взятых из сборника технологических карт, проверенных ФБУН «Екатеринбургский медицинский научный центр профилактики и охраны здоровья» Федеральной службы по надзору в сфере защиты прав потребителей и благополучия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СаН</a:t>
            </a:r>
            <a:r>
              <a:rPr lang="ru-RU" dirty="0" smtClean="0"/>
              <a:t> </a:t>
            </a:r>
            <a:r>
              <a:rPr lang="ru-RU" dirty="0" err="1" smtClean="0"/>
              <a:t>ПиН</a:t>
            </a:r>
            <a:r>
              <a:rPr lang="ru-RU" dirty="0" smtClean="0"/>
              <a:t> устанавливает кратность и время приема пищи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00264"/>
                <a:gridCol w="21145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приема пищи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 пребывания  8-10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 пребывания 11-12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8.30.-</a:t>
                      </a:r>
                      <a:r>
                        <a:rPr lang="ru-RU" baseline="0" dirty="0" smtClean="0"/>
                        <a:t> 9.00.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10.30.-11.00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 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 завтрак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12.00-13.00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ужин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791</Words>
  <Application>Microsoft Office PowerPoint</Application>
  <PresentationFormat>Экран (4:3)</PresentationFormat>
  <Paragraphs>353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«Детский сад №131 ОАО «РЖД»  Изменения в организации питания детей  </vt:lpstr>
      <vt:lpstr>Что учитывается при разработке меню?</vt:lpstr>
      <vt:lpstr>Разработка меню с учетом среднесуточных наборов пищевой продукции</vt:lpstr>
      <vt:lpstr>Среднесуточный набор продуктов (продолжение)</vt:lpstr>
      <vt:lpstr>Разработка меню с учетом массы порций в зависимости от возраста</vt:lpstr>
      <vt:lpstr>Разработка меню с учетом суммарных блюд по приемам пищи</vt:lpstr>
      <vt:lpstr>Разработка меню с учетом потребности в пищевых веществах,энергии,витаминах и минеральных веществах</vt:lpstr>
      <vt:lpstr>Приготовление блюд</vt:lpstr>
      <vt:lpstr>СаН ПиН устанавливает кратность и время приема пищи</vt:lpstr>
      <vt:lpstr>В связи с фиксированным временем ужина 16.30</vt:lpstr>
      <vt:lpstr>Пример  меню 1 дня, размещенного на информационных стендах</vt:lpstr>
      <vt:lpstr>ds131@mail.ru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ЧДОУ «Детский сад ОАО «РЖД»   Изменения в организации питания детей</dc:title>
  <dc:creator>Computer</dc:creator>
  <cp:lastModifiedBy>НДОУ 130</cp:lastModifiedBy>
  <cp:revision>55</cp:revision>
  <dcterms:created xsi:type="dcterms:W3CDTF">2021-01-13T05:05:35Z</dcterms:created>
  <dcterms:modified xsi:type="dcterms:W3CDTF">2021-10-14T04:45:42Z</dcterms:modified>
</cp:coreProperties>
</file>